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0"/>
  </p:notesMasterIdLst>
  <p:sldIdLst>
    <p:sldId id="631" r:id="rId2"/>
    <p:sldId id="948" r:id="rId3"/>
    <p:sldId id="1049" r:id="rId4"/>
    <p:sldId id="1050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500" r:id="rId13"/>
    <p:sldId id="487" r:id="rId14"/>
    <p:sldId id="488" r:id="rId15"/>
    <p:sldId id="1020" r:id="rId16"/>
    <p:sldId id="1021" r:id="rId17"/>
    <p:sldId id="1022" r:id="rId18"/>
    <p:sldId id="1023" r:id="rId19"/>
    <p:sldId id="1024" r:id="rId20"/>
    <p:sldId id="962" r:id="rId21"/>
    <p:sldId id="963" r:id="rId22"/>
    <p:sldId id="964" r:id="rId23"/>
    <p:sldId id="965" r:id="rId24"/>
    <p:sldId id="966" r:id="rId25"/>
    <p:sldId id="967" r:id="rId26"/>
    <p:sldId id="968" r:id="rId27"/>
    <p:sldId id="1025" r:id="rId28"/>
    <p:sldId id="1026" r:id="rId29"/>
    <p:sldId id="1027" r:id="rId30"/>
    <p:sldId id="1051" r:id="rId31"/>
    <p:sldId id="291" r:id="rId32"/>
    <p:sldId id="305" r:id="rId33"/>
    <p:sldId id="274" r:id="rId34"/>
    <p:sldId id="383" r:id="rId35"/>
    <p:sldId id="412" r:id="rId36"/>
    <p:sldId id="410" r:id="rId37"/>
    <p:sldId id="275" r:id="rId38"/>
    <p:sldId id="276" r:id="rId39"/>
    <p:sldId id="277" r:id="rId40"/>
    <p:sldId id="278" r:id="rId41"/>
    <p:sldId id="279" r:id="rId42"/>
    <p:sldId id="1062" r:id="rId43"/>
    <p:sldId id="1052" r:id="rId44"/>
    <p:sldId id="489" r:id="rId45"/>
    <p:sldId id="978" r:id="rId46"/>
    <p:sldId id="982" r:id="rId47"/>
    <p:sldId id="1046" r:id="rId48"/>
    <p:sldId id="1047" r:id="rId49"/>
    <p:sldId id="1048" r:id="rId50"/>
    <p:sldId id="983" r:id="rId51"/>
    <p:sldId id="1060" r:id="rId52"/>
    <p:sldId id="1054" r:id="rId53"/>
    <p:sldId id="1055" r:id="rId54"/>
    <p:sldId id="1056" r:id="rId55"/>
    <p:sldId id="1057" r:id="rId56"/>
    <p:sldId id="1058" r:id="rId57"/>
    <p:sldId id="979" r:id="rId58"/>
    <p:sldId id="491" r:id="rId59"/>
    <p:sldId id="989" r:id="rId60"/>
    <p:sldId id="988" r:id="rId61"/>
    <p:sldId id="990" r:id="rId62"/>
    <p:sldId id="992" r:id="rId63"/>
    <p:sldId id="993" r:id="rId64"/>
    <p:sldId id="994" r:id="rId65"/>
    <p:sldId id="991" r:id="rId66"/>
    <p:sldId id="987" r:id="rId67"/>
    <p:sldId id="1059" r:id="rId68"/>
    <p:sldId id="1061" r:id="rId69"/>
    <p:sldId id="976" r:id="rId70"/>
    <p:sldId id="998" r:id="rId71"/>
    <p:sldId id="999" r:id="rId72"/>
    <p:sldId id="1000" r:id="rId73"/>
    <p:sldId id="1001" r:id="rId74"/>
    <p:sldId id="1002" r:id="rId75"/>
    <p:sldId id="1003" r:id="rId76"/>
    <p:sldId id="1004" r:id="rId77"/>
    <p:sldId id="1064" r:id="rId78"/>
    <p:sldId id="106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631"/>
            <p14:sldId id="948"/>
            <p14:sldId id="1049"/>
          </p14:sldIdLst>
        </p14:section>
        <p14:section name="Internet" id="{8A117D20-1ECB-9844-AA51-4DD98F232B44}">
          <p14:sldIdLst>
            <p14:sldId id="1050"/>
            <p14:sldId id="480"/>
            <p14:sldId id="481"/>
            <p14:sldId id="482"/>
            <p14:sldId id="483"/>
            <p14:sldId id="484"/>
            <p14:sldId id="485"/>
            <p14:sldId id="486"/>
            <p14:sldId id="500"/>
            <p14:sldId id="487"/>
            <p14:sldId id="488"/>
            <p14:sldId id="1020"/>
            <p14:sldId id="1021"/>
            <p14:sldId id="1022"/>
            <p14:sldId id="1023"/>
            <p14:sldId id="1024"/>
            <p14:sldId id="962"/>
            <p14:sldId id="963"/>
            <p14:sldId id="964"/>
            <p14:sldId id="965"/>
            <p14:sldId id="966"/>
            <p14:sldId id="967"/>
            <p14:sldId id="968"/>
            <p14:sldId id="1025"/>
            <p14:sldId id="1026"/>
            <p14:sldId id="1027"/>
          </p14:sldIdLst>
        </p14:section>
        <p14:section name="Underpinnings" id="{1A85C97D-553A-9E4C-A067-DF96693AF7FC}">
          <p14:sldIdLst>
            <p14:sldId id="1051"/>
            <p14:sldId id="291"/>
            <p14:sldId id="305"/>
            <p14:sldId id="274"/>
            <p14:sldId id="383"/>
            <p14:sldId id="412"/>
            <p14:sldId id="410"/>
            <p14:sldId id="275"/>
            <p14:sldId id="276"/>
            <p14:sldId id="277"/>
            <p14:sldId id="278"/>
            <p14:sldId id="279"/>
            <p14:sldId id="1062"/>
            <p14:sldId id="1052"/>
            <p14:sldId id="489"/>
            <p14:sldId id="978"/>
            <p14:sldId id="982"/>
            <p14:sldId id="1046"/>
            <p14:sldId id="1047"/>
            <p14:sldId id="1048"/>
            <p14:sldId id="983"/>
            <p14:sldId id="1060"/>
            <p14:sldId id="1054"/>
            <p14:sldId id="1055"/>
            <p14:sldId id="1056"/>
            <p14:sldId id="1057"/>
            <p14:sldId id="1058"/>
            <p14:sldId id="979"/>
            <p14:sldId id="491"/>
            <p14:sldId id="989"/>
            <p14:sldId id="988"/>
            <p14:sldId id="990"/>
            <p14:sldId id="992"/>
            <p14:sldId id="993"/>
            <p14:sldId id="994"/>
            <p14:sldId id="991"/>
            <p14:sldId id="987"/>
            <p14:sldId id="1059"/>
            <p14:sldId id="1061"/>
            <p14:sldId id="976"/>
            <p14:sldId id="998"/>
            <p14:sldId id="999"/>
            <p14:sldId id="1000"/>
            <p14:sldId id="1001"/>
            <p14:sldId id="1002"/>
            <p14:sldId id="1003"/>
            <p14:sldId id="1004"/>
            <p14:sldId id="1064"/>
            <p14:sldId id="10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9B"/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/>
    <p:restoredTop sz="90534"/>
  </p:normalViewPr>
  <p:slideViewPr>
    <p:cSldViewPr snapToGrid="0" snapToObjects="1">
      <p:cViewPr varScale="1">
        <p:scale>
          <a:sx n="102" d="100"/>
          <a:sy n="102" d="100"/>
        </p:scale>
        <p:origin x="2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1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8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97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96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0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52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39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0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9E34BC27-1A4B-684D-AF9D-15DE12565C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780585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1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713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00075" indent="-171450">
              <a:buFont typeface="Lucida Grande"/>
              <a:buChar char="►"/>
              <a:defRPr sz="1575"/>
            </a:lvl2pPr>
            <a:lvl3pPr marL="821531" indent="-142875">
              <a:buChar char="-"/>
              <a:defRPr sz="1238"/>
            </a:lvl3pPr>
            <a:lvl4pPr marL="1071563" indent="-142875">
              <a:buChar char="-"/>
              <a:defRPr sz="1238"/>
            </a:lvl4pPr>
            <a:lvl5pPr marL="1321594" indent="-142875">
              <a:buChar char="-"/>
              <a:defRPr sz="1238"/>
            </a:lvl5pPr>
          </a:lstStyle>
          <a:p>
            <a:pPr lvl="0">
              <a:defRPr sz="1800"/>
            </a:pPr>
            <a:r>
              <a:rPr sz="1800"/>
              <a:t>Body Level One</a:t>
            </a:r>
          </a:p>
          <a:p>
            <a:pPr lvl="1">
              <a:defRPr sz="1800"/>
            </a:pPr>
            <a:r>
              <a:rPr sz="1575"/>
              <a:t>Body Level Two</a:t>
            </a:r>
          </a:p>
          <a:p>
            <a:pPr lvl="2">
              <a:defRPr sz="1800"/>
            </a:pPr>
            <a:r>
              <a:rPr sz="1238"/>
              <a:t>Body Level Three</a:t>
            </a:r>
          </a:p>
          <a:p>
            <a:pPr lvl="3">
              <a:defRPr sz="1800"/>
            </a:pPr>
            <a:r>
              <a:rPr sz="1238"/>
              <a:t>Body Level Four</a:t>
            </a:r>
          </a:p>
          <a:p>
            <a:pPr lvl="4">
              <a:defRPr sz="1800"/>
            </a:pPr>
            <a:r>
              <a:rPr sz="1238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8488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780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780585"/>
          </a:xfrm>
          <a:prstGeom prst="roundRect">
            <a:avLst>
              <a:gd name="adj" fmla="val 111"/>
            </a:avLst>
          </a:prstGeom>
          <a:solidFill>
            <a:srgbClr val="C3D69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tiff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106"/>
          <a:stretch/>
        </p:blipFill>
        <p:spPr>
          <a:xfrm>
            <a:off x="0" y="360"/>
            <a:ext cx="9144000" cy="685764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19680" y="3588564"/>
            <a:ext cx="6704639" cy="1935361"/>
          </a:xfrm>
          <a:prstGeom prst="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82944" tIns="41472" rIns="82944" bIns="41472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28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</a:p>
          <a:p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Nick Troccoli</a:t>
            </a:r>
          </a:p>
          <a:p>
            <a:r>
              <a:rPr lang="en-US" sz="2177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2177" b="1" dirty="0">
                <a:solidFill>
                  <a:schemeClr val="tx1"/>
                </a:solidFill>
                <a:latin typeface="Century Gothic"/>
                <a:cs typeface="Century Gothic"/>
              </a:rPr>
              <a:t> CTU 2019</a:t>
            </a:r>
          </a:p>
        </p:txBody>
      </p:sp>
    </p:spTree>
    <p:extLst>
      <p:ext uri="{BB962C8B-B14F-4D97-AF65-F5344CB8AC3E}">
        <p14:creationId xmlns:p14="http://schemas.microsoft.com/office/powerpoint/2010/main" val="4213256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Nick Troccoli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23" y="4859775"/>
            <a:ext cx="2781554" cy="174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308376"/>
            <a:ext cx="2328657" cy="1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There are two types of internet programs: </a:t>
            </a:r>
            <a:r>
              <a:rPr lang="en-US" sz="8400" b="1" dirty="0"/>
              <a:t>clients</a:t>
            </a:r>
            <a:r>
              <a:rPr lang="en-US" sz="8400" dirty="0"/>
              <a:t> and </a:t>
            </a:r>
            <a:r>
              <a:rPr lang="en-US" sz="8400" b="1" dirty="0"/>
              <a:t>servers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b="1" dirty="0"/>
              <a:t>Servers</a:t>
            </a:r>
            <a:r>
              <a:rPr lang="en-US" sz="8000" dirty="0"/>
              <a:t> are constantly running, listening for requests to respond to.</a:t>
            </a:r>
          </a:p>
        </p:txBody>
      </p:sp>
    </p:spTree>
    <p:extLst>
      <p:ext uri="{BB962C8B-B14F-4D97-AF65-F5344CB8AC3E}">
        <p14:creationId xmlns:p14="http://schemas.microsoft.com/office/powerpoint/2010/main" val="138107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7200" b="1" dirty="0"/>
              <a:t>Clients </a:t>
            </a:r>
            <a:r>
              <a:rPr lang="en-US" sz="7200" dirty="0"/>
              <a:t>send </a:t>
            </a:r>
            <a:r>
              <a:rPr lang="en-US" sz="7200" b="1" dirty="0"/>
              <a:t>requests</a:t>
            </a:r>
            <a:r>
              <a:rPr lang="en-US" sz="7200" dirty="0"/>
              <a:t> to </a:t>
            </a:r>
            <a:r>
              <a:rPr lang="en-US" sz="7200" b="1" dirty="0"/>
              <a:t>servers</a:t>
            </a:r>
            <a:r>
              <a:rPr lang="en-US" sz="7200" dirty="0"/>
              <a:t> for information they need.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Servers Are Computer Programs!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Facebook </a:t>
            </a:r>
            <a:r>
              <a:rPr lang="en-US" dirty="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6" name="TextBox 5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192057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2" name="TextBox 11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439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086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9293" y="3739752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Get status for “Chris </a:t>
            </a:r>
            <a:r>
              <a:rPr lang="en-US" sz="1950" i="1" dirty="0" err="1">
                <a:solidFill>
                  <a:srgbClr val="7030A0"/>
                </a:solidFill>
              </a:rPr>
              <a:t>Piech</a:t>
            </a:r>
            <a:r>
              <a:rPr lang="en-US" sz="19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14" name="TextBox 13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563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898648"/>
            <a:ext cx="2112264" cy="1584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3086" y="2898648"/>
            <a:ext cx="2112264" cy="15841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40914" y="3316986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2740914" y="3690747"/>
            <a:ext cx="36621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0907" y="217724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0" name="TextBox 9"/>
          <p:cNvSpPr txBox="1"/>
          <p:nvPr/>
        </p:nvSpPr>
        <p:spPr>
          <a:xfrm>
            <a:off x="6343681" y="2177249"/>
            <a:ext cx="19905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Your computer (</a:t>
            </a:r>
            <a:r>
              <a:rPr lang="en-US" sz="1950" dirty="0" err="1"/>
              <a:t>facebook.com</a:t>
            </a:r>
            <a:r>
              <a:rPr lang="en-US" sz="19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907" y="453483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5342" y="4534829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9293" y="3739752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Get status for “Chris </a:t>
            </a:r>
            <a:r>
              <a:rPr lang="en-US" sz="1950" i="1" dirty="0" err="1">
                <a:solidFill>
                  <a:srgbClr val="7030A0"/>
                </a:solidFill>
              </a:rPr>
              <a:t>Piech</a:t>
            </a:r>
            <a:r>
              <a:rPr lang="en-US" sz="19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9293" y="2846664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 dirty="0">
                <a:solidFill>
                  <a:srgbClr val="7030A0"/>
                </a:solidFill>
              </a:rPr>
              <a:t>“Enjoying lecture”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0711" y="5489901"/>
            <a:ext cx="672257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The internet is just many programs </a:t>
            </a:r>
            <a:r>
              <a:rPr lang="en-US" sz="1950"/>
              <a:t>sending messages (as </a:t>
            </a:r>
            <a:r>
              <a:rPr lang="en-US" sz="1950" i="1"/>
              <a:t>Strings</a:t>
            </a:r>
            <a:r>
              <a:rPr lang="en-US" sz="1950"/>
              <a:t>)</a:t>
            </a:r>
            <a:endParaRPr lang="en-US" sz="1950" dirty="0"/>
          </a:p>
        </p:txBody>
      </p:sp>
      <p:sp>
        <p:nvSpPr>
          <p:cNvPr id="6" name="TextBox 5"/>
          <p:cNvSpPr txBox="1"/>
          <p:nvPr/>
        </p:nvSpPr>
        <p:spPr>
          <a:xfrm>
            <a:off x="4044738" y="4557913"/>
            <a:ext cx="110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0057" y="2136806"/>
            <a:ext cx="1230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“response”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4571999" y="4132167"/>
            <a:ext cx="23146" cy="4257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4571999" y="2506138"/>
            <a:ext cx="23067" cy="3405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41601" y="6540189"/>
            <a:ext cx="3102516" cy="3436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33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Background: The Internet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25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1" y="719953"/>
            <a:ext cx="9143040" cy="6137688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479" y="1102322"/>
            <a:ext cx="9143040" cy="60980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679" y="988999"/>
            <a:ext cx="8284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53" indent="-457153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program that can make internet requests</a:t>
            </a:r>
          </a:p>
          <a:p>
            <a:pPr marL="457153" indent="-457153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program that can respond to internet requests</a:t>
            </a:r>
          </a:p>
        </p:txBody>
      </p:sp>
    </p:spTree>
    <p:extLst>
      <p:ext uri="{BB962C8B-B14F-4D97-AF65-F5344CB8AC3E}">
        <p14:creationId xmlns:p14="http://schemas.microsoft.com/office/powerpoint/2010/main" val="279605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1270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60320" y="4258152"/>
            <a:ext cx="3151872" cy="1631232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5" name="TextBox 24"/>
          <p:cNvSpPr txBox="1"/>
          <p:nvPr/>
        </p:nvSpPr>
        <p:spPr>
          <a:xfrm rot="332121">
            <a:off x="776418" y="4789383"/>
            <a:ext cx="3144534" cy="65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79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60320" y="4258152"/>
            <a:ext cx="3151872" cy="1631232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017" y="4424040"/>
            <a:ext cx="1806286" cy="12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290" y="5557608"/>
            <a:ext cx="891176" cy="6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117" y="1230696"/>
            <a:ext cx="767899" cy="729504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271808" y="415080"/>
            <a:ext cx="3151872" cy="1631232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5" name="TextBox 54"/>
          <p:cNvSpPr txBox="1"/>
          <p:nvPr/>
        </p:nvSpPr>
        <p:spPr>
          <a:xfrm>
            <a:off x="1949184" y="1058488"/>
            <a:ext cx="1764409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1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1271808" y="415080"/>
            <a:ext cx="3151872" cy="1631232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55" name="TextBox 54"/>
          <p:cNvSpPr txBox="1"/>
          <p:nvPr/>
        </p:nvSpPr>
        <p:spPr>
          <a:xfrm>
            <a:off x="1949184" y="1058488"/>
            <a:ext cx="1764409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14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1814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625" y="636264"/>
            <a:ext cx="1806286" cy="12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60"/>
            <a:ext cx="10253618" cy="68572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52581" y="1404289"/>
            <a:ext cx="1640834" cy="34362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1633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95872" y="926568"/>
            <a:ext cx="878976" cy="1161504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930" y="5336424"/>
            <a:ext cx="705198" cy="116150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939840" y="926568"/>
            <a:ext cx="4700160" cy="5073408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350081" y="2543977"/>
            <a:ext cx="1591461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/>
              <a:t>The </a:t>
            </a:r>
            <a:r>
              <a:rPr lang="en-US" sz="2177" dirty="0"/>
              <a:t>Internet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354" y="1424232"/>
            <a:ext cx="715942" cy="5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6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1904" y="360"/>
            <a:ext cx="9676384" cy="685728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33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954017" y="2332853"/>
            <a:ext cx="7561568" cy="120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599" dirty="0">
                <a:solidFill>
                  <a:schemeClr val="bg1"/>
                </a:solidFill>
                <a:latin typeface="Courier"/>
                <a:cs typeface="Courier"/>
              </a:rPr>
              <a:t>Many programs can connect to the same server</a:t>
            </a:r>
          </a:p>
        </p:txBody>
      </p:sp>
    </p:spTree>
    <p:extLst>
      <p:ext uri="{BB962C8B-B14F-4D97-AF65-F5344CB8AC3E}">
        <p14:creationId xmlns:p14="http://schemas.microsoft.com/office/powerpoint/2010/main" val="336376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977097" y="6494764"/>
            <a:ext cx="4324937" cy="3924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10" y="1577688"/>
            <a:ext cx="2112264" cy="1584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8267" y="856289"/>
            <a:ext cx="138775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/>
              <a:t>Facebook datacenter</a:t>
            </a:r>
            <a:endParaRPr lang="en-US" sz="1950" dirty="0"/>
          </a:p>
        </p:txBody>
      </p:sp>
      <p:sp>
        <p:nvSpPr>
          <p:cNvPr id="11" name="TextBox 10"/>
          <p:cNvSpPr txBox="1"/>
          <p:nvPr/>
        </p:nvSpPr>
        <p:spPr>
          <a:xfrm>
            <a:off x="4078267" y="3213870"/>
            <a:ext cx="138775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473761" y="3396348"/>
            <a:ext cx="1195681" cy="3357612"/>
            <a:chOff x="3829579" y="3858141"/>
            <a:chExt cx="1318155" cy="37015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4692812" y="2862613"/>
            <a:ext cx="304541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i="1">
                <a:solidFill>
                  <a:srgbClr val="7030A0"/>
                </a:solidFill>
              </a:rPr>
              <a:t>REQUEST</a:t>
            </a:r>
            <a:endParaRPr lang="en-US" sz="19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015374" y="2048535"/>
            <a:ext cx="3776456" cy="3754230"/>
            <a:chOff x="5529100" y="2257969"/>
            <a:chExt cx="4163281" cy="41387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763118" y="5964138"/>
              <a:ext cx="1529899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57969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35884" y="2242578"/>
            <a:ext cx="4023140" cy="4644601"/>
            <a:chOff x="370289" y="2471889"/>
            <a:chExt cx="4435232" cy="512035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09437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500" y="2715169"/>
              <a:ext cx="3357355" cy="432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4079" y="3287400"/>
            <a:ext cx="3486404" cy="734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73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62869" y="1673945"/>
            <a:ext cx="4957554" cy="4221939"/>
            <a:chOff x="620524" y="1845011"/>
            <a:chExt cx="5465359" cy="4654394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192656" y="1845011"/>
              <a:ext cx="2763758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20524" y="4960746"/>
              <a:ext cx="2384023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9"/>
              <a:ext cx="2846676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“the database”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48500" y="1397466"/>
            <a:ext cx="3099516" cy="3914082"/>
            <a:chOff x="5896348" y="1540212"/>
            <a:chExt cx="3417001" cy="4315004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896348" y="1540212"/>
              <a:ext cx="2839042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177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177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13326" y="5384080"/>
              <a:ext cx="2200023" cy="471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77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177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177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28431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118793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81664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16" y="2432465"/>
            <a:ext cx="2058765" cy="1453388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00243" y="3402986"/>
            <a:ext cx="7356826" cy="2053666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795154"/>
            <a:ext cx="1492194" cy="837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297" y="1844019"/>
            <a:ext cx="1265392" cy="507887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3" y="1763006"/>
            <a:ext cx="1569835" cy="697191"/>
          </a:xfrm>
          <a:prstGeom prst="rect">
            <a:avLst/>
          </a:prstGeom>
        </p:spPr>
      </p:pic>
      <p:pic>
        <p:nvPicPr>
          <p:cNvPr id="2" name="Picture 1" descr="Screen Shot 2014-06-15 at 5.33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37" y="1844019"/>
            <a:ext cx="1400175" cy="48577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1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84" y="2679297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1692086" y="3159159"/>
            <a:ext cx="531891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704511" y="302007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301852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301698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3015442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795154"/>
            <a:ext cx="1492194" cy="8375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343574" y="1758574"/>
            <a:ext cx="1911335" cy="103658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My Java </a:t>
            </a:r>
          </a:p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5708785" y="1532811"/>
            <a:ext cx="3193037" cy="103658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Someone </a:t>
            </a:r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algn="ctr" defTabSz="307181" latinLnBrk="1" hangingPunct="0"/>
            <a:r>
              <a:rPr lang="en-US" sz="2025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sym typeface="Gill Sans"/>
              </a:rPr>
              <a:t>Java 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91293" y="301389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1259640" y="3237703"/>
            <a:ext cx="774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141661" y="3013101"/>
            <a:ext cx="1186685" cy="176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4103" y="3125337"/>
            <a:ext cx="708647" cy="2824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092772" y="3527001"/>
            <a:ext cx="777094" cy="19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430682" y="2856553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28772" y="2855120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49" y="1099870"/>
            <a:ext cx="3948869" cy="47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9447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49" y="1099870"/>
            <a:ext cx="3948869" cy="47454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F33F4E-AF18-884D-A390-822D238D6700}"/>
              </a:ext>
            </a:extLst>
          </p:cNvPr>
          <p:cNvGrpSpPr/>
          <p:nvPr/>
        </p:nvGrpSpPr>
        <p:grpSpPr>
          <a:xfrm rot="5400000">
            <a:off x="2123519" y="1510233"/>
            <a:ext cx="4633729" cy="3948869"/>
            <a:chOff x="1828800" y="957030"/>
            <a:chExt cx="12598400" cy="716713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56825349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813391" y="857250"/>
            <a:ext cx="7440132" cy="51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65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3090" y="2863307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2541" y="285991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29792" y="2544612"/>
            <a:ext cx="1595619" cy="43308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Packets may arrive </a:t>
            </a:r>
            <a:r>
              <a:rPr lang="en-US" sz="4000" dirty="0">
                <a:solidFill>
                  <a:srgbClr val="C82506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7856" y="2874427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75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6121" y="287906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25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36863" y="283729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09788" y="2837299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1320966" y="2255920"/>
            <a:ext cx="2294285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B050"/>
                </a:solidFill>
              </a:rPr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34235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27733" y="2877654"/>
            <a:ext cx="7356826" cy="1396571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445623" y="296575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7319" y="2965754"/>
            <a:ext cx="884103" cy="276716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38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5803769" y="3310275"/>
            <a:ext cx="1266858" cy="584939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8" tIns="40819" rIns="81638" bIns="40819" rtlCol="0" anchor="ctr"/>
          <a:lstStyle/>
          <a:p>
            <a:pPr algn="ctr"/>
            <a:r>
              <a:rPr lang="en-US" sz="1013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52" y="2500387"/>
            <a:ext cx="1329725" cy="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03" y="2679297"/>
            <a:ext cx="1028700" cy="102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6704511" y="2824368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12641" y="282282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11091" y="2821281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709542" y="2819737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07991" y="281819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900243" y="3207281"/>
            <a:ext cx="7356826" cy="2053666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44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1493" y="2599449"/>
            <a:ext cx="1492194" cy="83757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40190" y="3035054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48320" y="3033510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46770" y="3031966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5220" y="3030423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43670" y="3028879"/>
            <a:ext cx="600793" cy="276716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9" tIns="28574" rIns="57149" bIns="28574" rtlCol="0" anchor="ctr"/>
          <a:lstStyle/>
          <a:p>
            <a:pPr algn="ctr"/>
            <a:endParaRPr lang="en-US" sz="619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Unreliable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7583" y="2228843"/>
            <a:ext cx="5347554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138" dirty="0">
                <a:solidFill>
                  <a:srgbClr val="000000"/>
                </a:solidFill>
                <a:sym typeface="Gill Sans"/>
              </a:rPr>
              <a:t>Applications send and receive data in packets</a:t>
            </a:r>
            <a:r>
              <a:rPr lang="is-IS" sz="2138" dirty="0">
                <a:solidFill>
                  <a:srgbClr val="000000"/>
                </a:solidFill>
                <a:sym typeface="Gill Sans"/>
              </a:rPr>
              <a:t>….</a:t>
            </a:r>
            <a:endParaRPr lang="en-US" sz="2138" dirty="0">
              <a:solidFill>
                <a:srgbClr val="000000"/>
              </a:solidFill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47593" y="3436995"/>
            <a:ext cx="4014496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1013" dirty="0">
                <a:solidFill>
                  <a:srgbClr val="000000"/>
                </a:solidFill>
              </a:rPr>
              <a:t>…</a:t>
            </a:r>
            <a:r>
              <a:rPr lang="en-US" sz="2138" dirty="0">
                <a:solidFill>
                  <a:srgbClr val="000000"/>
                </a:solidFill>
                <a:sym typeface="Gill Sans"/>
              </a:rPr>
              <a:t>over an Internet that is unreliable.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611701-DCAF-3B4E-BDD6-2D2DDF3B38D7}"/>
              </a:ext>
            </a:extLst>
          </p:cNvPr>
          <p:cNvSpPr txBox="1"/>
          <p:nvPr/>
        </p:nvSpPr>
        <p:spPr>
          <a:xfrm>
            <a:off x="1099945" y="5856131"/>
            <a:ext cx="6503191" cy="3867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8575" tIns="28575" rIns="28575" bIns="28575" numCol="1" spcCol="38100" rtlCol="0" anchor="ctr">
            <a:spAutoFit/>
          </a:bodyPr>
          <a:lstStyle/>
          <a:p>
            <a:pPr algn="ctr" defTabSz="307181" latinLnBrk="1" hangingPunct="0"/>
            <a:r>
              <a:rPr lang="en-US" sz="2138" dirty="0">
                <a:solidFill>
                  <a:srgbClr val="000000"/>
                </a:solidFill>
                <a:sym typeface="Gill Sans"/>
              </a:rPr>
              <a:t>Software on the devices themselves compensates for this.</a:t>
            </a:r>
          </a:p>
        </p:txBody>
      </p:sp>
    </p:spTree>
    <p:extLst>
      <p:ext uri="{BB962C8B-B14F-4D97-AF65-F5344CB8AC3E}">
        <p14:creationId xmlns:p14="http://schemas.microsoft.com/office/powerpoint/2010/main" val="56529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59724-067A-3246-AA60-7FC32142D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send a message over the “</a:t>
            </a:r>
            <a:r>
              <a:rPr lang="en-US" dirty="0" err="1"/>
              <a:t>CSBridgeNet</a:t>
            </a:r>
            <a:r>
              <a:rPr lang="en-US" dirty="0"/>
              <a:t>”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1F92A7-B179-4B40-84A3-46A939EC9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69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b="1" dirty="0">
                <a:solidFill>
                  <a:srgbClr val="00B050"/>
                </a:solidFill>
              </a:rPr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49444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6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4989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E5561D-30A6-B84F-B3A1-E2D8CD003ACA}"/>
              </a:ext>
            </a:extLst>
          </p:cNvPr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4340D-FF8F-8C43-BA61-087067FE1D16}"/>
              </a:ext>
            </a:extLst>
          </p:cNvPr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4215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E3B0-66F0-CB40-9110-C26DDD7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91" y="1042517"/>
            <a:ext cx="7877434" cy="5232457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C27B6E0-7AF4-7046-8AB9-9BD54B2D3A20}"/>
              </a:ext>
            </a:extLst>
          </p:cNvPr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Port?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BBB996F-ED9A-574B-BF4D-52BED9EA1A42}"/>
              </a:ext>
            </a:extLst>
          </p:cNvPr>
          <p:cNvSpPr/>
          <p:nvPr/>
        </p:nvSpPr>
        <p:spPr>
          <a:xfrm>
            <a:off x="3200659" y="2989397"/>
            <a:ext cx="1935360" cy="255744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FD7FE-0234-C24E-90EF-2D7B6FF8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60" y="3680597"/>
            <a:ext cx="1185948" cy="15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4336" y="1267107"/>
            <a:ext cx="7528320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8576" y="3011612"/>
            <a:ext cx="9635328" cy="1097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0512" y="4656669"/>
            <a:ext cx="7528320" cy="143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77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04128" y="303049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76480" y="4717026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17952" y="1410408"/>
            <a:ext cx="677376" cy="67737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77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777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How does your phone communicate with Facebook?</a:t>
            </a:r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3" y="1299817"/>
            <a:ext cx="3040367" cy="2158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601" y="3705193"/>
            <a:ext cx="3959738" cy="59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6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4" y="499996"/>
            <a:ext cx="3094076" cy="2939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9977" y="1368937"/>
            <a:ext cx="5234125" cy="1767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177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177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39136" y="4576104"/>
            <a:ext cx="80455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425" y="5018473"/>
            <a:ext cx="843211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77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177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7241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b="1" i="1" dirty="0">
                <a:solidFill>
                  <a:srgbClr val="00B050"/>
                </a:solidFill>
              </a:rPr>
              <a:t>Demo:</a:t>
            </a:r>
            <a:r>
              <a:rPr lang="en-US" sz="3600" b="1" dirty="0">
                <a:solidFill>
                  <a:srgbClr val="00B050"/>
                </a:solidFill>
              </a:rPr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784945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91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161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6710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String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7443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3C0-1307-9740-93F4-3C6498BC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36517-EF12-D54A-8222-379DD7E18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EchoServer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ConsoleProgram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SimpleServerListener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private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server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SimpleServer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(this, 8090);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server.start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("Starting server...");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requestMade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(Request request)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String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request.getCommand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int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cmd.length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"Your command was " +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cmdLength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" chars long.";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5334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97" y="1652808"/>
            <a:ext cx="7153344" cy="3437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5896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Hello world</a:t>
            </a: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256652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/>
              <a:t>The Java program on your </a:t>
            </a:r>
            <a:r>
              <a:rPr lang="en-US" sz="8400" b="1" dirty="0"/>
              <a:t>phone</a:t>
            </a:r>
            <a:r>
              <a:rPr lang="en-US" sz="8400" dirty="0"/>
              <a:t> talks to the Java program at </a:t>
            </a:r>
            <a:r>
              <a:rPr lang="en-US" sz="8400" b="1" dirty="0"/>
              <a:t>Facebook</a:t>
            </a:r>
            <a:r>
              <a:rPr lang="en-US" sz="8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sz="1633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sz="1633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39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401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174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9068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449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sz="163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7748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7680" y="1449442"/>
            <a:ext cx="7796736" cy="411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3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sz="1633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sz="1633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370086" lvl="1" indent="-151203"/>
            <a:r>
              <a:rPr lang="en-US" sz="1633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sz="1633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370086" lvl="1" indent="-151203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sz="1633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33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sz="1633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sz="1633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sz="1633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sz="1633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sz="1633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370086" lvl="1" indent="-151203"/>
            <a:endParaRPr lang="en-US" sz="1633" b="1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sz="1633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33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sz="1633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370086" lvl="1" indent="-357125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151203"/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370086" lvl="1" indent="-151203"/>
            <a:endParaRPr lang="en-US" sz="1633" dirty="0">
              <a:solidFill>
                <a:srgbClr val="000000"/>
              </a:solidFill>
              <a:latin typeface="Monaco" charset="0"/>
            </a:endParaRPr>
          </a:p>
          <a:p>
            <a:pPr marL="370086" lvl="1" indent="-357125"/>
            <a:r>
              <a:rPr lang="en-US" sz="1633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633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481" y="23622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Clients on one slide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43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CDD6C-A700-4142-9F76-3DEBC55E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Echo Client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F9EFA-9A43-EC4E-AB89-E54E8421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52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b="1" i="1" dirty="0">
                <a:solidFill>
                  <a:srgbClr val="00B050"/>
                </a:solidFill>
              </a:rPr>
              <a:t>Demo:</a:t>
            </a:r>
            <a:r>
              <a:rPr lang="en-US" sz="3600" b="1" dirty="0">
                <a:solidFill>
                  <a:srgbClr val="00B050"/>
                </a:solidFill>
              </a:rPr>
              <a:t> Chat</a:t>
            </a:r>
            <a:endParaRPr lang="en-US" sz="36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779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80" y="1981800"/>
            <a:ext cx="8467200" cy="2880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80776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Facebook servers!</a:t>
            </a:r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00C80A-215C-384E-B96E-8F8F46E0B18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2"/>
            <a:ext cx="2036135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84737" y="5364072"/>
            <a:ext cx="1270925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4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515968" y="5281129"/>
            <a:ext cx="787968" cy="58293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8" name="Freeform 27"/>
          <p:cNvSpPr/>
          <p:nvPr/>
        </p:nvSpPr>
        <p:spPr>
          <a:xfrm>
            <a:off x="1562112" y="1364129"/>
            <a:ext cx="1119744" cy="19125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9" name="TextBox 28"/>
          <p:cNvSpPr txBox="1"/>
          <p:nvPr/>
        </p:nvSpPr>
        <p:spPr>
          <a:xfrm>
            <a:off x="387073" y="1977192"/>
            <a:ext cx="3550972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2628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B2CC73D-B257-DC46-8DC6-7265EDA295C4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4866049" y="1368936"/>
            <a:ext cx="1700845" cy="165888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0" name="TextBox 29"/>
          <p:cNvSpPr txBox="1"/>
          <p:nvPr/>
        </p:nvSpPr>
        <p:spPr>
          <a:xfrm>
            <a:off x="5515777" y="1852776"/>
            <a:ext cx="1699504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254955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FBBA920-51C5-8D4D-829F-73963A2D003B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4658689" y="1714536"/>
            <a:ext cx="1660841" cy="1230336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6" name="TextBox 25"/>
          <p:cNvSpPr txBox="1"/>
          <p:nvPr/>
        </p:nvSpPr>
        <p:spPr>
          <a:xfrm>
            <a:off x="5515777" y="1852777"/>
            <a:ext cx="2877711" cy="427361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[C: Hello world]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26375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F2A18DB-DDC5-7B44-B3F0-9A1BD84404B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783104" y="1313640"/>
            <a:ext cx="1437696" cy="165888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046027" cy="1097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84897" y="5073768"/>
            <a:ext cx="1290225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4" dirty="0" err="1"/>
              <a:t>Im</a:t>
            </a:r>
            <a:r>
              <a:rPr lang="en-US" sz="1814" dirty="0"/>
              <a:t> here too</a:t>
            </a:r>
          </a:p>
        </p:txBody>
      </p:sp>
      <p:sp>
        <p:nvSpPr>
          <p:cNvPr id="30" name="Freeform 29"/>
          <p:cNvSpPr/>
          <p:nvPr/>
        </p:nvSpPr>
        <p:spPr>
          <a:xfrm>
            <a:off x="7243776" y="4949353"/>
            <a:ext cx="787968" cy="58293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1" name="TextBox 30"/>
          <p:cNvSpPr txBox="1"/>
          <p:nvPr/>
        </p:nvSpPr>
        <p:spPr>
          <a:xfrm>
            <a:off x="5266945" y="1728360"/>
            <a:ext cx="3550972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5786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01167A7-311E-074B-A00B-19DB03863CEC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8385" y="249193"/>
            <a:ext cx="3214341" cy="143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4866049" y="1368936"/>
            <a:ext cx="1700845" cy="165888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30" name="TextBox 29"/>
          <p:cNvSpPr txBox="1"/>
          <p:nvPr/>
        </p:nvSpPr>
        <p:spPr>
          <a:xfrm>
            <a:off x="5515777" y="1852776"/>
            <a:ext cx="1699504" cy="762388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36827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8A8373-CB22-3044-8370-C42A0B48CE7D}"/>
              </a:ext>
            </a:extLst>
          </p:cNvPr>
          <p:cNvSpPr/>
          <p:nvPr/>
        </p:nvSpPr>
        <p:spPr>
          <a:xfrm>
            <a:off x="0" y="-1968"/>
            <a:ext cx="9144000" cy="829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08" y="138600"/>
            <a:ext cx="1393904" cy="180662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921241" y="3193704"/>
            <a:ext cx="4092008" cy="3469824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7257" y="3484008"/>
            <a:ext cx="4092008" cy="3469824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3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33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231384" cy="378817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633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4658689" y="1714536"/>
            <a:ext cx="1660841" cy="1230336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26" name="TextBox 25"/>
          <p:cNvSpPr txBox="1"/>
          <p:nvPr/>
        </p:nvSpPr>
        <p:spPr>
          <a:xfrm>
            <a:off x="5515777" y="1852777"/>
            <a:ext cx="2877711" cy="427361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[B: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57248" y="3525480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9440" y="378813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68385" y="249193"/>
            <a:ext cx="3214341" cy="143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57248" y="3857256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29440" y="4092264"/>
            <a:ext cx="2416046" cy="371512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1814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1814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34754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08" y="2143080"/>
            <a:ext cx="2057760" cy="2667041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81" y="-4026"/>
            <a:ext cx="9143040" cy="740586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31" tIns="45715" rIns="91431" bIns="45715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61" y="1991016"/>
            <a:ext cx="1806286" cy="1282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1963" y="1244520"/>
            <a:ext cx="1867820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77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65" y="4728168"/>
            <a:ext cx="1806286" cy="1282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44610" y="3981672"/>
            <a:ext cx="3214341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77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177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177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145" y="1617769"/>
            <a:ext cx="2036135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7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2850032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DBECDC-3062-3641-AD7C-08E92054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It Together!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D0425A-F0BC-7F45-9D94-ECF6E483D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6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297B3-FAFA-C844-9DCC-92E5A631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729EF-E67B-E244-A16C-204C94288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How do internet programs work?</a:t>
            </a:r>
          </a:p>
          <a:p>
            <a:r>
              <a:rPr lang="en-US" sz="3600" dirty="0"/>
              <a:t>Sending Data Over The Internet</a:t>
            </a:r>
          </a:p>
          <a:p>
            <a:r>
              <a:rPr lang="en-US" sz="3600" dirty="0"/>
              <a:t>Writing a client and server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echo</a:t>
            </a:r>
          </a:p>
          <a:p>
            <a:r>
              <a:rPr lang="en-US" sz="3600" i="1" dirty="0"/>
              <a:t>Demo:</a:t>
            </a:r>
            <a:r>
              <a:rPr lang="en-US" sz="3600" dirty="0"/>
              <a:t> Chat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56128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/>
              <a:t>troccoli@stanford.edu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login ok?</a:t>
            </a: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in.</a:t>
            </a: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Facebook Server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Nick Troccoli”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Nick Troccoli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9408</TotalTime>
  <Words>2361</Words>
  <Application>Microsoft Macintosh PowerPoint</Application>
  <PresentationFormat>On-screen Show (4:3)</PresentationFormat>
  <Paragraphs>563</Paragraphs>
  <Slides>78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Andale Mono</vt:lpstr>
      <vt:lpstr>Arial</vt:lpstr>
      <vt:lpstr>Calibri</vt:lpstr>
      <vt:lpstr>Century Gothic</vt:lpstr>
      <vt:lpstr>Chalkboard</vt:lpstr>
      <vt:lpstr>Consolas</vt:lpstr>
      <vt:lpstr>Courier</vt:lpstr>
      <vt:lpstr>Lucida Grande</vt:lpstr>
      <vt:lpstr>Monaco</vt:lpstr>
      <vt:lpstr>Tahoma</vt:lpstr>
      <vt:lpstr>Times New Roman</vt:lpstr>
      <vt:lpstr>Verdana</vt:lpstr>
      <vt:lpstr>DarkRedTop</vt:lpstr>
      <vt:lpstr>PowerPoint Presentation</vt:lpstr>
      <vt:lpstr>PowerPoint Presentation</vt:lpstr>
      <vt:lpstr>Plan For Today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Programs and the Internet</vt:lpstr>
      <vt:lpstr>Servers Are Computer Programs!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may be damaged</vt:lpstr>
      <vt:lpstr>Packets may arrive out of order</vt:lpstr>
      <vt:lpstr>Packets may be duplicated</vt:lpstr>
      <vt:lpstr>They may not arrive at all!</vt:lpstr>
      <vt:lpstr>The Internet Is Unreliable</vt:lpstr>
      <vt:lpstr>Let’s send a message over the “CSBridgeNet”</vt:lpstr>
      <vt:lpstr>Plan For Today</vt:lpstr>
      <vt:lpstr>Servers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Our First Server</vt:lpstr>
      <vt:lpstr>Our First Server</vt:lpstr>
      <vt:lpstr>Our First Server</vt:lpstr>
      <vt:lpstr>Our First Server</vt:lpstr>
      <vt:lpstr>Our First Server</vt:lpstr>
      <vt:lpstr>PowerPoint Presentation</vt:lpstr>
      <vt:lpstr>Clients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Echo Client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Code It Together!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846</cp:revision>
  <cp:lastPrinted>2019-07-18T07:21:54Z</cp:lastPrinted>
  <dcterms:created xsi:type="dcterms:W3CDTF">2017-04-27T05:20:22Z</dcterms:created>
  <dcterms:modified xsi:type="dcterms:W3CDTF">2019-07-18T07:33:33Z</dcterms:modified>
</cp:coreProperties>
</file>